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3" r:id="rId9"/>
    <p:sldId id="378" r:id="rId10"/>
    <p:sldId id="264" r:id="rId11"/>
    <p:sldId id="265" r:id="rId12"/>
    <p:sldId id="266" r:id="rId13"/>
    <p:sldId id="268" r:id="rId14"/>
    <p:sldId id="269" r:id="rId15"/>
    <p:sldId id="270" r:id="rId16"/>
    <p:sldId id="369" r:id="rId17"/>
    <p:sldId id="370" r:id="rId18"/>
    <p:sldId id="350" r:id="rId19"/>
    <p:sldId id="346" r:id="rId20"/>
    <p:sldId id="347" r:id="rId21"/>
    <p:sldId id="367" r:id="rId22"/>
    <p:sldId id="348" r:id="rId23"/>
    <p:sldId id="351" r:id="rId24"/>
    <p:sldId id="371" r:id="rId25"/>
    <p:sldId id="372" r:id="rId26"/>
    <p:sldId id="373" r:id="rId27"/>
    <p:sldId id="374" r:id="rId28"/>
    <p:sldId id="375" r:id="rId29"/>
    <p:sldId id="376" r:id="rId30"/>
    <p:sldId id="377" r:id="rId31"/>
    <p:sldId id="379" r:id="rId32"/>
    <p:sldId id="381" r:id="rId33"/>
    <p:sldId id="382" r:id="rId34"/>
    <p:sldId id="383" r:id="rId35"/>
    <p:sldId id="384" r:id="rId36"/>
    <p:sldId id="380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tiff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7F4F74-16E3-DD4D-B08F-9006FE2E1B5A}" type="datetimeFigureOut">
              <a:rPr lang="en-US" smtClean="0"/>
              <a:t>9/14/23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EC9C0C-3192-6F43-96A8-77BA114BF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810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0C4CD-5E09-DB4D-9A23-9DB4F23D0D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476F48-F9B6-BB4D-AE31-1BBED9DE8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DC098-D9C0-834A-8492-4C82AF78D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E7B87-A174-8447-831E-2877557F1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96D87-D0C1-094C-BC43-FF75F99BA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60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AAC91-1312-E94B-ADD3-534E8AE8F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340971-5F84-A643-872A-5FBC68A66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62272-83A3-BB41-A8C5-5406526F2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2E916-B647-484C-8714-EA5063032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4A08A-92E3-1E4D-A6D6-B39155339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13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74985C-C397-E946-AF4E-F8D4633DF8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4EA64-5E34-D74A-B84C-1CF63C98F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4C16C-E777-1F43-8648-1932F54B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C4364-8A02-2948-A62E-26DEC9EB2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5E211-17A6-0744-A4A8-D8D6F157A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229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2784A-0DA9-0D4A-8F22-79FE297B5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5F169-964B-5649-9AB6-C9A47AA6B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CA676-1C1F-374A-B637-1818D3085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145DC-2D24-7747-AA7A-E8D3BAB1B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2BDCD-2C3C-874C-A85E-828EA631A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44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76885-7185-1443-B953-F0787386A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3E514-A193-BC40-BB52-B35A47F40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4572D-6A4A-E345-B49E-76804726A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F024A-5FC6-0249-A954-8AE1C73F1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35BEF-5002-624E-B2A2-F35B022EA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133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962CF-1E74-A44C-A3D6-38E9A69EB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D4EA3-F8D3-9D4C-A82C-C3F9D64D04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6914A9-33E9-BF4A-9684-F0FF3C22FE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57EA6-9FCA-0B49-A837-C3FDE177A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4EC618-7F34-184C-9356-7D5F5DFEF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12DAB-860D-E348-9624-F54DBB346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00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D80D8-2387-324A-B609-C60195EC5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7D3EF-EE24-CF41-AF50-3F858E0CB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21BDCD-2AC3-6544-8015-6BEF2EA95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5FB8BC-4DBC-D54A-ACA5-EC704EF97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320DD-BDF4-E040-BFCE-B4B10C0C44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FF0589-3281-EB43-B784-1C95B6518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7F7AA2-4101-AC46-8A0F-EAF8D73E9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8C997E-CE9C-3642-87F4-45BF87EE3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85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5A8E6-3FB2-9244-8A58-BF646F5D9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CB27EC-FFC9-794E-922F-92FC8FA83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27953F-BF79-DD45-957A-956A92007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4BA0AB-8480-9844-A560-D408F41F0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101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68019B-F104-7647-9850-4ABAE08C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C139F1-44C9-4E4E-A690-3252F2805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6F162-715A-4E4A-A508-13F966179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0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45F1E-9336-EA4F-8082-D4B221284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88AF2-2C97-664A-9D76-7EE6169F6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B95849-6ED7-5642-A8AB-D083679168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42FE8F-E6A6-1641-9A88-B1310F4A0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9F12C-0CC0-E94D-B470-979912800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8A2387-446D-6649-829B-7DA4254CF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22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9FD19-24F8-6247-B704-2EFA3E5DB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6B41EF-A902-F746-AB82-E03C218FF5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689785-C77D-014F-A7F7-D111E0AE2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30BEA9-8AAC-F341-B5E1-F7FEB5E46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FCABCD-B1C0-0A4F-8065-C2DA54187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BD011A-BD6E-7148-93EF-7443BB8B5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48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EC9845-03AA-6E4B-B17B-DC2620F8A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8B6A31-CAFA-AB46-B068-07863A753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2D280-3E17-1242-BA7C-12BCDAA883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D541B-C7BD-8F4F-91CB-B62791886949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0DB4F1-82A4-AE4B-B40E-C48E6DC99E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5FE8D-C090-9648-815A-927A1513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29CDA0-4C79-0549-9773-826CB4AE3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82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C5B3C-1AA2-B549-A051-7DD27F8CF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6516" y="1122363"/>
            <a:ext cx="3681484" cy="3285864"/>
          </a:xfrm>
        </p:spPr>
        <p:txBody>
          <a:bodyPr>
            <a:normAutofit fontScale="90000"/>
          </a:bodyPr>
          <a:lstStyle/>
          <a:p>
            <a:r>
              <a:rPr lang="en-US" dirty="0"/>
              <a:t>Carbon inputs to terrestrial ecosystems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CE6D76-5EC5-5547-8771-E3A96A757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17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624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11174-0980-604A-8EBC-2FCCD96B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NPP = GPP - </a:t>
            </a:r>
            <a:r>
              <a:rPr lang="en-US" sz="8800" dirty="0" err="1"/>
              <a:t>R</a:t>
            </a:r>
            <a:r>
              <a:rPr lang="en-US" sz="8800" baseline="-25000" dirty="0" err="1"/>
              <a:t>plant</a:t>
            </a:r>
            <a:endParaRPr lang="en-US" sz="8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874A76-166C-3A4F-8385-CC28FED484D0}"/>
              </a:ext>
            </a:extLst>
          </p:cNvPr>
          <p:cNvSpPr/>
          <p:nvPr/>
        </p:nvSpPr>
        <p:spPr>
          <a:xfrm>
            <a:off x="3548417" y="3122458"/>
            <a:ext cx="2238234" cy="16104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EAF1D7-8B80-B04D-97A4-49A0C41BCD12}"/>
              </a:ext>
            </a:extLst>
          </p:cNvPr>
          <p:cNvSpPr txBox="1"/>
          <p:nvPr/>
        </p:nvSpPr>
        <p:spPr>
          <a:xfrm>
            <a:off x="1060003" y="2198753"/>
            <a:ext cx="10472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Gross Primary Productivity (total flux of C into plants; per ground area)</a:t>
            </a:r>
          </a:p>
        </p:txBody>
      </p:sp>
    </p:spTree>
    <p:extLst>
      <p:ext uri="{BB962C8B-B14F-4D97-AF65-F5344CB8AC3E}">
        <p14:creationId xmlns:p14="http://schemas.microsoft.com/office/powerpoint/2010/main" val="1497291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84DD9D-4C07-2440-AA7B-1F2BEB052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770" y="0"/>
            <a:ext cx="93444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067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40641-DA27-2846-B064-05E173F9F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GPP = photosynthesis * LAI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A0D72-515E-8949-938F-2B3BBCA10F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78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40641-DA27-2846-B064-05E173F9F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GPP = photosynthesis * LAI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A0D72-515E-8949-938F-2B3BBCA10F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D006BD-C7D1-BD42-B101-776D4F24B0A2}"/>
              </a:ext>
            </a:extLst>
          </p:cNvPr>
          <p:cNvSpPr/>
          <p:nvPr/>
        </p:nvSpPr>
        <p:spPr>
          <a:xfrm>
            <a:off x="2838734" y="3122458"/>
            <a:ext cx="4735773" cy="16104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0A890C-D874-7649-B34A-87A8DBC56C84}"/>
              </a:ext>
            </a:extLst>
          </p:cNvPr>
          <p:cNvSpPr txBox="1"/>
          <p:nvPr/>
        </p:nvSpPr>
        <p:spPr>
          <a:xfrm>
            <a:off x="3503399" y="2324134"/>
            <a:ext cx="5172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Carbon in to leaves (per leaf area)</a:t>
            </a:r>
          </a:p>
        </p:txBody>
      </p:sp>
    </p:spTree>
    <p:extLst>
      <p:ext uri="{BB962C8B-B14F-4D97-AF65-F5344CB8AC3E}">
        <p14:creationId xmlns:p14="http://schemas.microsoft.com/office/powerpoint/2010/main" val="3953537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40641-DA27-2846-B064-05E173F9F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GPP = photosynthesis * LAI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D006BD-C7D1-BD42-B101-776D4F24B0A2}"/>
              </a:ext>
            </a:extLst>
          </p:cNvPr>
          <p:cNvSpPr/>
          <p:nvPr/>
        </p:nvSpPr>
        <p:spPr>
          <a:xfrm>
            <a:off x="8079475" y="3136106"/>
            <a:ext cx="1310185" cy="16104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0A890C-D874-7649-B34A-87A8DBC56C84}"/>
              </a:ext>
            </a:extLst>
          </p:cNvPr>
          <p:cNvSpPr txBox="1"/>
          <p:nvPr/>
        </p:nvSpPr>
        <p:spPr>
          <a:xfrm>
            <a:off x="4522195" y="2337782"/>
            <a:ext cx="7114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Leaf area index (leaf area per ground area)</a:t>
            </a:r>
          </a:p>
        </p:txBody>
      </p:sp>
    </p:spTree>
    <p:extLst>
      <p:ext uri="{BB962C8B-B14F-4D97-AF65-F5344CB8AC3E}">
        <p14:creationId xmlns:p14="http://schemas.microsoft.com/office/powerpoint/2010/main" val="68238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40641-DA27-2846-B064-05E173F9F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GPP = photosynthesis * LAI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A0D72-515E-8949-938F-2B3BBCA10F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D006BD-C7D1-BD42-B101-776D4F24B0A2}"/>
              </a:ext>
            </a:extLst>
          </p:cNvPr>
          <p:cNvSpPr/>
          <p:nvPr/>
        </p:nvSpPr>
        <p:spPr>
          <a:xfrm>
            <a:off x="2838734" y="3122458"/>
            <a:ext cx="4735773" cy="16104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0A890C-D874-7649-B34A-87A8DBC56C84}"/>
              </a:ext>
            </a:extLst>
          </p:cNvPr>
          <p:cNvSpPr txBox="1"/>
          <p:nvPr/>
        </p:nvSpPr>
        <p:spPr>
          <a:xfrm>
            <a:off x="3503399" y="2324134"/>
            <a:ext cx="5172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Carbon in to leaves (per leaf area)</a:t>
            </a:r>
          </a:p>
        </p:txBody>
      </p:sp>
    </p:spTree>
    <p:extLst>
      <p:ext uri="{BB962C8B-B14F-4D97-AF65-F5344CB8AC3E}">
        <p14:creationId xmlns:p14="http://schemas.microsoft.com/office/powerpoint/2010/main" val="2322262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recap of photosynthesis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313" y="1340239"/>
            <a:ext cx="6869374" cy="551776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773022" y="6488668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Medlyn</a:t>
            </a:r>
            <a:r>
              <a:rPr lang="en-US" dirty="0"/>
              <a:t> 1996</a:t>
            </a:r>
          </a:p>
        </p:txBody>
      </p:sp>
    </p:spTree>
    <p:extLst>
      <p:ext uri="{BB962C8B-B14F-4D97-AF65-F5344CB8AC3E}">
        <p14:creationId xmlns:p14="http://schemas.microsoft.com/office/powerpoint/2010/main" val="3428590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recap of photosynthesis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313" y="1340239"/>
            <a:ext cx="6869374" cy="551776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773022" y="6488668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Medlyn</a:t>
            </a:r>
            <a:r>
              <a:rPr lang="en-US" dirty="0"/>
              <a:t> 1996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6D3B5B-2898-5446-84D2-41488A9D1DEF}"/>
              </a:ext>
            </a:extLst>
          </p:cNvPr>
          <p:cNvSpPr/>
          <p:nvPr/>
        </p:nvSpPr>
        <p:spPr>
          <a:xfrm>
            <a:off x="4517409" y="4107976"/>
            <a:ext cx="1760561" cy="682388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59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Photorespiration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000" dirty="0"/>
              <a:t>Rubisco : </a:t>
            </a:r>
            <a:r>
              <a:rPr lang="en-US" sz="4000" dirty="0" err="1">
                <a:solidFill>
                  <a:srgbClr val="7030A0"/>
                </a:solidFill>
              </a:rPr>
              <a:t>R</a:t>
            </a:r>
            <a:r>
              <a:rPr lang="en-US" sz="4000" dirty="0" err="1"/>
              <a:t>ib</a:t>
            </a:r>
            <a:r>
              <a:rPr lang="en-US" sz="4000" dirty="0" err="1">
                <a:solidFill>
                  <a:srgbClr val="7030A0"/>
                </a:solidFill>
              </a:rPr>
              <a:t>U</a:t>
            </a:r>
            <a:r>
              <a:rPr lang="en-US" sz="4000" dirty="0" err="1"/>
              <a:t>lose</a:t>
            </a:r>
            <a:r>
              <a:rPr lang="en-US" sz="4000" dirty="0"/>
              <a:t> </a:t>
            </a:r>
            <a:r>
              <a:rPr lang="mr-IN" sz="4000" dirty="0"/>
              <a:t>–</a:t>
            </a:r>
            <a:r>
              <a:rPr lang="en-US" sz="4000" dirty="0"/>
              <a:t> 1,5 </a:t>
            </a:r>
            <a:r>
              <a:rPr lang="mr-IN" sz="4000" dirty="0"/>
              <a:t>–</a:t>
            </a:r>
            <a:r>
              <a:rPr lang="en-US" sz="4000" dirty="0"/>
              <a:t> </a:t>
            </a:r>
            <a:r>
              <a:rPr lang="en-US" sz="4000" dirty="0" err="1">
                <a:solidFill>
                  <a:srgbClr val="7030A0"/>
                </a:solidFill>
              </a:rPr>
              <a:t>BIS</a:t>
            </a:r>
            <a:r>
              <a:rPr lang="en-US" sz="4000" dirty="0" err="1"/>
              <a:t>phosphate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7030A0"/>
                </a:solidFill>
              </a:rPr>
              <a:t>C</a:t>
            </a:r>
            <a:r>
              <a:rPr lang="en-US" sz="4000" dirty="0"/>
              <a:t>arboxylase and </a:t>
            </a:r>
            <a:r>
              <a:rPr lang="en-US" sz="4000" dirty="0">
                <a:solidFill>
                  <a:srgbClr val="7030A0"/>
                </a:solidFill>
              </a:rPr>
              <a:t>O</a:t>
            </a:r>
            <a:r>
              <a:rPr lang="en-US" sz="4000" dirty="0"/>
              <a:t>xygenase</a:t>
            </a:r>
          </a:p>
          <a:p>
            <a:r>
              <a:rPr lang="en-US" sz="4000" dirty="0"/>
              <a:t>Catalyzes CO</a:t>
            </a:r>
            <a:r>
              <a:rPr lang="en-US" sz="4000" baseline="-25000" dirty="0"/>
              <a:t>2</a:t>
            </a:r>
            <a:r>
              <a:rPr lang="en-US" sz="4000" dirty="0"/>
              <a:t> and O</a:t>
            </a:r>
            <a:r>
              <a:rPr lang="en-US" sz="4000" baseline="-25000" dirty="0"/>
              <a:t>2</a:t>
            </a:r>
          </a:p>
          <a:p>
            <a:r>
              <a:rPr lang="en-US" sz="4000" dirty="0"/>
              <a:t>Catalyzing O</a:t>
            </a:r>
            <a:r>
              <a:rPr lang="en-US" sz="4000" baseline="-25000" dirty="0"/>
              <a:t>2</a:t>
            </a:r>
            <a:r>
              <a:rPr lang="en-US" sz="4000" dirty="0"/>
              <a:t> leads to “wasteful” respiration (loss of CO</a:t>
            </a:r>
            <a:r>
              <a:rPr lang="en-US" sz="4000" baseline="-25000" dirty="0"/>
              <a:t>2</a:t>
            </a:r>
            <a:r>
              <a:rPr lang="en-US" sz="4000" dirty="0"/>
              <a:t>)</a:t>
            </a:r>
          </a:p>
          <a:p>
            <a:r>
              <a:rPr lang="en-US" sz="4000" dirty="0"/>
              <a:t>Increases as O</a:t>
            </a:r>
            <a:r>
              <a:rPr lang="en-US" sz="4000" baseline="-25000" dirty="0"/>
              <a:t>2</a:t>
            </a:r>
            <a:r>
              <a:rPr lang="en-US" sz="4000" dirty="0"/>
              <a:t> increases</a:t>
            </a:r>
          </a:p>
          <a:p>
            <a:r>
              <a:rPr lang="en-US" sz="4000" dirty="0"/>
              <a:t>Increases with temperature</a:t>
            </a:r>
          </a:p>
        </p:txBody>
      </p:sp>
    </p:spTree>
    <p:extLst>
      <p:ext uri="{BB962C8B-B14F-4D97-AF65-F5344CB8AC3E}">
        <p14:creationId xmlns:p14="http://schemas.microsoft.com/office/powerpoint/2010/main" val="3914720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types of photosynthesis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C</a:t>
            </a:r>
            <a:r>
              <a:rPr lang="en-US" sz="3600" baseline="-25000" dirty="0">
                <a:solidFill>
                  <a:srgbClr val="7030A0"/>
                </a:solidFill>
              </a:rPr>
              <a:t>3</a:t>
            </a:r>
            <a:r>
              <a:rPr lang="en-US" sz="3600" dirty="0"/>
              <a:t>: what we already covered</a:t>
            </a:r>
          </a:p>
          <a:p>
            <a:pPr lvl="1"/>
            <a:r>
              <a:rPr lang="en-US" sz="3200" dirty="0"/>
              <a:t>Most plants</a:t>
            </a:r>
          </a:p>
          <a:p>
            <a:r>
              <a:rPr lang="en-US" sz="3600" dirty="0">
                <a:solidFill>
                  <a:srgbClr val="7030A0"/>
                </a:solidFill>
              </a:rPr>
              <a:t>C</a:t>
            </a:r>
            <a:r>
              <a:rPr lang="en-US" sz="3600" baseline="-25000" dirty="0">
                <a:solidFill>
                  <a:srgbClr val="7030A0"/>
                </a:solidFill>
              </a:rPr>
              <a:t>4</a:t>
            </a:r>
            <a:r>
              <a:rPr lang="en-US" sz="3600" dirty="0"/>
              <a:t>: Separate carbon acquisition and sugar creation in space</a:t>
            </a:r>
          </a:p>
          <a:p>
            <a:pPr lvl="1"/>
            <a:r>
              <a:rPr lang="en-US" sz="3200" dirty="0"/>
              <a:t>Typically grasses</a:t>
            </a:r>
          </a:p>
          <a:p>
            <a:r>
              <a:rPr lang="en-US" sz="3600" dirty="0">
                <a:solidFill>
                  <a:srgbClr val="7030A0"/>
                </a:solidFill>
              </a:rPr>
              <a:t>CAM</a:t>
            </a:r>
            <a:r>
              <a:rPr lang="en-US" sz="3600" dirty="0"/>
              <a:t>: Separate carbon acquisition and sugar creation in time</a:t>
            </a:r>
          </a:p>
          <a:p>
            <a:pPr lvl="1"/>
            <a:r>
              <a:rPr lang="en-US" sz="3200" dirty="0"/>
              <a:t>E.g., Cacti</a:t>
            </a:r>
          </a:p>
        </p:txBody>
      </p:sp>
    </p:spTree>
    <p:extLst>
      <p:ext uri="{BB962C8B-B14F-4D97-AF65-F5344CB8AC3E}">
        <p14:creationId xmlns:p14="http://schemas.microsoft.com/office/powerpoint/2010/main" val="200526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A9F261-CE4C-D340-894D-2FDE6DCBE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25" y="0"/>
            <a:ext cx="7952178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EF1FAB-A308-E042-8ADF-2A2AB78132A4}"/>
              </a:ext>
            </a:extLst>
          </p:cNvPr>
          <p:cNvSpPr txBox="1"/>
          <p:nvPr/>
        </p:nvSpPr>
        <p:spPr>
          <a:xfrm>
            <a:off x="8161403" y="955344"/>
            <a:ext cx="403059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Terrestrial Ecosystem Carbon Cycle</a:t>
            </a:r>
          </a:p>
        </p:txBody>
      </p:sp>
    </p:spTree>
    <p:extLst>
      <p:ext uri="{BB962C8B-B14F-4D97-AF65-F5344CB8AC3E}">
        <p14:creationId xmlns:p14="http://schemas.microsoft.com/office/powerpoint/2010/main" val="1971689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 photosynthesis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65086" cy="4351338"/>
          </a:xfrm>
        </p:spPr>
        <p:txBody>
          <a:bodyPr/>
          <a:lstStyle/>
          <a:p>
            <a:r>
              <a:rPr lang="en-US" dirty="0"/>
              <a:t>PEP carboxylase captures CO</a:t>
            </a:r>
            <a:r>
              <a:rPr lang="en-US" baseline="-25000" dirty="0"/>
              <a:t>2 </a:t>
            </a:r>
            <a:r>
              <a:rPr lang="en-US" dirty="0"/>
              <a:t>and creates a 4 carbon sugar </a:t>
            </a:r>
            <a:r>
              <a:rPr lang="en-US" dirty="0">
                <a:solidFill>
                  <a:srgbClr val="7030A0"/>
                </a:solidFill>
              </a:rPr>
              <a:t>in mesophyll</a:t>
            </a:r>
          </a:p>
          <a:p>
            <a:r>
              <a:rPr lang="en-US" dirty="0"/>
              <a:t>Moves sugar </a:t>
            </a:r>
            <a:r>
              <a:rPr lang="en-US" dirty="0">
                <a:solidFill>
                  <a:srgbClr val="7030A0"/>
                </a:solidFill>
              </a:rPr>
              <a:t>to bundle sheath</a:t>
            </a:r>
            <a:r>
              <a:rPr lang="en-US" dirty="0"/>
              <a:t>, where CO2 is removed</a:t>
            </a:r>
          </a:p>
          <a:p>
            <a:pPr lvl="1"/>
            <a:r>
              <a:rPr lang="en-US" dirty="0"/>
              <a:t>Bundle sheath cells surround veins</a:t>
            </a:r>
          </a:p>
          <a:p>
            <a:r>
              <a:rPr lang="en-US" dirty="0"/>
              <a:t>Calvin cycle progresses as normal</a:t>
            </a:r>
          </a:p>
          <a:p>
            <a:r>
              <a:rPr lang="en-US" dirty="0"/>
              <a:t>“Costs” two extra ATPs</a:t>
            </a:r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3286" y="2028825"/>
            <a:ext cx="3917950" cy="3944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48507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 photosynthesis </a:t>
            </a:r>
            <a:r>
              <a:rPr lang="mr-IN" dirty="0"/>
              <a:t>–</a:t>
            </a:r>
            <a:r>
              <a:rPr lang="en-US" dirty="0"/>
              <a:t> why the bundle sheath?</a:t>
            </a:r>
          </a:p>
        </p:txBody>
      </p:sp>
      <p:sp>
        <p:nvSpPr>
          <p:cNvPr id="6" name="Rectangle 3" descr="f08-06bx"/>
          <p:cNvSpPr>
            <a:spLocks noGrp="1" noChangeAspect="1" noChangeArrowheads="1"/>
          </p:cNvSpPr>
          <p:nvPr/>
        </p:nvSpPr>
        <p:spPr bwMode="auto">
          <a:xfrm>
            <a:off x="1542196" y="1960728"/>
            <a:ext cx="7620000" cy="3724275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5052159" y="2875128"/>
            <a:ext cx="151923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306319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/>
              <a:t>Parallel vein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679346" y="2584616"/>
            <a:ext cx="10350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76823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/>
              <a:t>Midvein</a:t>
            </a: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7904896" y="2221733"/>
            <a:ext cx="3055645" cy="523220"/>
          </a:xfrm>
          <a:prstGeom prst="rect">
            <a:avLst/>
          </a:prstGeom>
          <a:noFill/>
          <a:ln w="76200">
            <a:solidFill>
              <a:srgbClr val="7030A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523277"/>
                  </a:stretch>
                </a:blip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b="1" dirty="0">
                <a:solidFill>
                  <a:srgbClr val="7030A0"/>
                </a:solidFill>
              </a:rPr>
              <a:t>Bundle sheath cells</a:t>
            </a:r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8622446" y="2798928"/>
            <a:ext cx="13017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248152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/>
              <a:t>Mesophyll</a:t>
            </a:r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9314596" y="3529178"/>
            <a:ext cx="12954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98096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/>
              <a:t>Upper epidermis</a:t>
            </a:r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9295546" y="4824578"/>
            <a:ext cx="13144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01009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b="1"/>
              <a:t>Lower epidermis</a:t>
            </a:r>
          </a:p>
        </p:txBody>
      </p:sp>
      <p:sp>
        <p:nvSpPr>
          <p:cNvPr id="13" name="Rectangle 10"/>
          <p:cNvSpPr>
            <a:spLocks noChangeArrowheads="1"/>
          </p:cNvSpPr>
          <p:nvPr/>
        </p:nvSpPr>
        <p:spPr bwMode="auto">
          <a:xfrm>
            <a:off x="7409596" y="5389728"/>
            <a:ext cx="857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29271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/>
              <a:t>Xylem</a:t>
            </a:r>
          </a:p>
        </p:txBody>
      </p:sp>
      <p:sp>
        <p:nvSpPr>
          <p:cNvPr id="14" name="Rectangle 11"/>
          <p:cNvSpPr>
            <a:spLocks noChangeArrowheads="1"/>
          </p:cNvSpPr>
          <p:nvPr/>
        </p:nvSpPr>
        <p:spPr bwMode="auto">
          <a:xfrm>
            <a:off x="6247546" y="5161128"/>
            <a:ext cx="10096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70030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/>
              <a:t>Phloem</a:t>
            </a:r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5809396" y="3218028"/>
            <a:ext cx="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AutoShape 13"/>
          <p:cNvSpPr>
            <a:spLocks/>
          </p:cNvSpPr>
          <p:nvPr/>
        </p:nvSpPr>
        <p:spPr bwMode="auto">
          <a:xfrm rot="-5400000">
            <a:off x="5641121" y="3703803"/>
            <a:ext cx="304800" cy="730250"/>
          </a:xfrm>
          <a:prstGeom prst="rightBracket">
            <a:avLst>
              <a:gd name="adj" fmla="val 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34976"/>
                  </a:stretch>
                </a:blip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>
            <a:off x="7182584" y="2951328"/>
            <a:ext cx="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AutoShape 15"/>
          <p:cNvSpPr>
            <a:spLocks/>
          </p:cNvSpPr>
          <p:nvPr/>
        </p:nvSpPr>
        <p:spPr bwMode="auto">
          <a:xfrm rot="-5400000">
            <a:off x="6996846" y="2735428"/>
            <a:ext cx="361950" cy="1098550"/>
          </a:xfrm>
          <a:prstGeom prst="rightBracket">
            <a:avLst>
              <a:gd name="adj" fmla="val 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97672"/>
                  </a:stretch>
                </a:blip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 flipH="1">
            <a:off x="6825396" y="4653128"/>
            <a:ext cx="368300" cy="5778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>
            <a:off x="7523896" y="4075278"/>
            <a:ext cx="311150" cy="1308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Line 18"/>
          <p:cNvSpPr>
            <a:spLocks noChangeShapeType="1"/>
          </p:cNvSpPr>
          <p:nvPr/>
        </p:nvSpPr>
        <p:spPr bwMode="auto">
          <a:xfrm flipH="1">
            <a:off x="7631846" y="2722728"/>
            <a:ext cx="692150" cy="11303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Line 19"/>
          <p:cNvSpPr>
            <a:spLocks noChangeShapeType="1"/>
          </p:cNvSpPr>
          <p:nvPr/>
        </p:nvSpPr>
        <p:spPr bwMode="auto">
          <a:xfrm flipH="1">
            <a:off x="7904896" y="2729078"/>
            <a:ext cx="419100" cy="15176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Line 20"/>
          <p:cNvSpPr>
            <a:spLocks noChangeShapeType="1"/>
          </p:cNvSpPr>
          <p:nvPr/>
        </p:nvSpPr>
        <p:spPr bwMode="auto">
          <a:xfrm flipH="1">
            <a:off x="8285896" y="3071978"/>
            <a:ext cx="400050" cy="8763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Line 21"/>
          <p:cNvSpPr>
            <a:spLocks noChangeShapeType="1"/>
          </p:cNvSpPr>
          <p:nvPr/>
        </p:nvSpPr>
        <p:spPr bwMode="auto">
          <a:xfrm>
            <a:off x="8857396" y="3713328"/>
            <a:ext cx="457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Line 22"/>
          <p:cNvSpPr>
            <a:spLocks noChangeShapeType="1"/>
          </p:cNvSpPr>
          <p:nvPr/>
        </p:nvSpPr>
        <p:spPr bwMode="auto">
          <a:xfrm>
            <a:off x="8857396" y="4989678"/>
            <a:ext cx="457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Line 23"/>
          <p:cNvSpPr>
            <a:spLocks noChangeShapeType="1"/>
          </p:cNvSpPr>
          <p:nvPr/>
        </p:nvSpPr>
        <p:spPr bwMode="auto">
          <a:xfrm>
            <a:off x="6946046" y="4221328"/>
            <a:ext cx="889000" cy="11620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584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 photosynthesis - 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6508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PEP carboxylase is not an oxygenase</a:t>
            </a:r>
          </a:p>
          <a:p>
            <a:pPr lvl="1"/>
            <a:r>
              <a:rPr lang="en-US" sz="3200" dirty="0"/>
              <a:t>Good at capturing CO2</a:t>
            </a:r>
          </a:p>
          <a:p>
            <a:pPr lvl="1"/>
            <a:r>
              <a:rPr lang="en-US" sz="3200" dirty="0"/>
              <a:t>Good in low CO2 environments</a:t>
            </a:r>
          </a:p>
          <a:p>
            <a:pPr lvl="1"/>
            <a:r>
              <a:rPr lang="en-US" sz="3200" dirty="0"/>
              <a:t>Good in hot, dry environments</a:t>
            </a:r>
          </a:p>
          <a:p>
            <a:pPr lvl="2"/>
            <a:r>
              <a:rPr lang="en-US" sz="2800" dirty="0"/>
              <a:t>Can close stomata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1559" y="3043451"/>
            <a:ext cx="4286543" cy="285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6605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 photosynthesis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6741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Opens stomata during the night</a:t>
            </a:r>
          </a:p>
          <a:p>
            <a:pPr lvl="1"/>
            <a:r>
              <a:rPr lang="en-US" sz="3200" dirty="0"/>
              <a:t>PEP carboxylase captures CO</a:t>
            </a:r>
            <a:r>
              <a:rPr lang="en-US" sz="3200" baseline="-25000" dirty="0"/>
              <a:t>2 </a:t>
            </a:r>
            <a:r>
              <a:rPr lang="en-US" sz="3200" dirty="0"/>
              <a:t>and creates a 4 carbon sugar</a:t>
            </a:r>
          </a:p>
          <a:p>
            <a:r>
              <a:rPr lang="en-US" sz="3600" dirty="0"/>
              <a:t>Closes stomata during the day</a:t>
            </a:r>
          </a:p>
          <a:p>
            <a:pPr lvl="1"/>
            <a:r>
              <a:rPr lang="en-US" sz="3200" dirty="0"/>
              <a:t>Calvin cycle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610" y="463859"/>
            <a:ext cx="5203825" cy="598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97071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B61E0-DB25-784F-8E06-62549B6E2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Environmental responses - light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CEF17B-85D4-0D45-934E-7A3B25911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550" y="1690688"/>
            <a:ext cx="61849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033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B61E0-DB25-784F-8E06-62549B6E2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Environmental responses – CO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C20A5B-0596-A14F-A32E-E9D81804D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750" y="1690688"/>
            <a:ext cx="60325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95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20F6C-B961-CB40-A0AA-118DC10E1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6"/>
            <a:ext cx="10515600" cy="1873866"/>
          </a:xfrm>
        </p:spPr>
        <p:txBody>
          <a:bodyPr>
            <a:normAutofit/>
          </a:bodyPr>
          <a:lstStyle/>
          <a:p>
            <a:r>
              <a:rPr lang="en-US" sz="4800" dirty="0"/>
              <a:t>Photosynthesis is less responsive to soil resources (water and nutrients). Why?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74C97-C4FE-B148-BB0D-390A3A97C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118" y="2588200"/>
            <a:ext cx="3885063" cy="37911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C0A269-68AB-7343-831D-AFD223D5105D}"/>
              </a:ext>
            </a:extLst>
          </p:cNvPr>
          <p:cNvSpPr txBox="1"/>
          <p:nvPr/>
        </p:nvSpPr>
        <p:spPr>
          <a:xfrm>
            <a:off x="10155480" y="6488668"/>
            <a:ext cx="2036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et al. (2023)</a:t>
            </a:r>
          </a:p>
        </p:txBody>
      </p:sp>
    </p:spTree>
    <p:extLst>
      <p:ext uri="{BB962C8B-B14F-4D97-AF65-F5344CB8AC3E}">
        <p14:creationId xmlns:p14="http://schemas.microsoft.com/office/powerpoint/2010/main" val="40079323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20F6C-B961-CB40-A0AA-118DC10E1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6"/>
            <a:ext cx="10515600" cy="1873866"/>
          </a:xfrm>
        </p:spPr>
        <p:txBody>
          <a:bodyPr>
            <a:normAutofit/>
          </a:bodyPr>
          <a:lstStyle/>
          <a:p>
            <a:r>
              <a:rPr lang="en-US" sz="4800" dirty="0"/>
              <a:t>Photosynthesis is less responsive to soil resources (water and nutrients). Why?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2C0579-5500-F649-BC05-D19F479F4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118" y="2547255"/>
            <a:ext cx="3885064" cy="3791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BCE486-A037-504C-BEBD-00BC2073E0C4}"/>
              </a:ext>
            </a:extLst>
          </p:cNvPr>
          <p:cNvSpPr txBox="1"/>
          <p:nvPr/>
        </p:nvSpPr>
        <p:spPr>
          <a:xfrm>
            <a:off x="10155480" y="6488668"/>
            <a:ext cx="2036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et al. (2023)</a:t>
            </a:r>
          </a:p>
        </p:txBody>
      </p:sp>
    </p:spTree>
    <p:extLst>
      <p:ext uri="{BB962C8B-B14F-4D97-AF65-F5344CB8AC3E}">
        <p14:creationId xmlns:p14="http://schemas.microsoft.com/office/powerpoint/2010/main" val="37201172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40641-DA27-2846-B064-05E173F9F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GPP = photosynthesis * LAI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D006BD-C7D1-BD42-B101-776D4F24B0A2}"/>
              </a:ext>
            </a:extLst>
          </p:cNvPr>
          <p:cNvSpPr/>
          <p:nvPr/>
        </p:nvSpPr>
        <p:spPr>
          <a:xfrm>
            <a:off x="8079475" y="3136106"/>
            <a:ext cx="1310185" cy="16104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0A890C-D874-7649-B34A-87A8DBC56C84}"/>
              </a:ext>
            </a:extLst>
          </p:cNvPr>
          <p:cNvSpPr txBox="1"/>
          <p:nvPr/>
        </p:nvSpPr>
        <p:spPr>
          <a:xfrm>
            <a:off x="4522195" y="2337782"/>
            <a:ext cx="7114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Leaf area index (leaf area per ground area)</a:t>
            </a:r>
          </a:p>
        </p:txBody>
      </p:sp>
    </p:spTree>
    <p:extLst>
      <p:ext uri="{BB962C8B-B14F-4D97-AF65-F5344CB8AC3E}">
        <p14:creationId xmlns:p14="http://schemas.microsoft.com/office/powerpoint/2010/main" val="22284010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E7DC60-071C-784A-9A0E-D9C220A2F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905" y="0"/>
            <a:ext cx="4804475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E9D6619-1AF1-9E47-BEEB-2E027AE6C3BD}"/>
              </a:ext>
            </a:extLst>
          </p:cNvPr>
          <p:cNvSpPr txBox="1"/>
          <p:nvPr/>
        </p:nvSpPr>
        <p:spPr>
          <a:xfrm>
            <a:off x="7246961" y="2879678"/>
            <a:ext cx="44901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What’s driving the x-axis distribution?</a:t>
            </a:r>
          </a:p>
        </p:txBody>
      </p:sp>
    </p:spTree>
    <p:extLst>
      <p:ext uri="{BB962C8B-B14F-4D97-AF65-F5344CB8AC3E}">
        <p14:creationId xmlns:p14="http://schemas.microsoft.com/office/powerpoint/2010/main" val="3387441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A9F261-CE4C-D340-894D-2FDE6DCBE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25" y="0"/>
            <a:ext cx="7952178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EF1FAB-A308-E042-8ADF-2A2AB78132A4}"/>
              </a:ext>
            </a:extLst>
          </p:cNvPr>
          <p:cNvSpPr txBox="1"/>
          <p:nvPr/>
        </p:nvSpPr>
        <p:spPr>
          <a:xfrm>
            <a:off x="8161403" y="955344"/>
            <a:ext cx="403059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Terrestrial Ecosystem Carbon Cycle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9FCB09-EEAA-BE4C-9BD6-8572711E2748}"/>
              </a:ext>
            </a:extLst>
          </p:cNvPr>
          <p:cNvSpPr txBox="1"/>
          <p:nvPr/>
        </p:nvSpPr>
        <p:spPr>
          <a:xfrm>
            <a:off x="8161403" y="3572681"/>
            <a:ext cx="389416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Arrows represent fluxes</a:t>
            </a:r>
          </a:p>
          <a:p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dirty="0">
                <a:solidFill>
                  <a:srgbClr val="FF0000"/>
                </a:solidFill>
              </a:rPr>
              <a:t>How do these compare to anthropogenic carbon fluxes?</a:t>
            </a:r>
          </a:p>
        </p:txBody>
      </p:sp>
    </p:spTree>
    <p:extLst>
      <p:ext uri="{BB962C8B-B14F-4D97-AF65-F5344CB8AC3E}">
        <p14:creationId xmlns:p14="http://schemas.microsoft.com/office/powerpoint/2010/main" val="32997540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241B8-D85F-A544-8A76-590193F6B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Canopies tend to have higher light use efficiency than leaves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00F392-46FA-8640-8954-D0B56AB91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864" y="1840814"/>
            <a:ext cx="4890136" cy="49101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0F8229-08F0-D540-879D-50F1EBB8A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0016" y="2115498"/>
            <a:ext cx="5122332" cy="384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1706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11174-0980-604A-8EBC-2FCCD96B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NPP = GPP - </a:t>
            </a:r>
            <a:r>
              <a:rPr lang="en-US" sz="8800" dirty="0" err="1"/>
              <a:t>R</a:t>
            </a:r>
            <a:r>
              <a:rPr lang="en-US" sz="8800" baseline="-25000" dirty="0" err="1"/>
              <a:t>plant</a:t>
            </a:r>
            <a:endParaRPr lang="en-US" sz="8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874A76-166C-3A4F-8385-CC28FED484D0}"/>
              </a:ext>
            </a:extLst>
          </p:cNvPr>
          <p:cNvSpPr/>
          <p:nvPr/>
        </p:nvSpPr>
        <p:spPr>
          <a:xfrm>
            <a:off x="6496333" y="3119578"/>
            <a:ext cx="2238234" cy="16104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EAF1D7-8B80-B04D-97A4-49A0C41BCD12}"/>
              </a:ext>
            </a:extLst>
          </p:cNvPr>
          <p:cNvSpPr txBox="1"/>
          <p:nvPr/>
        </p:nvSpPr>
        <p:spPr>
          <a:xfrm>
            <a:off x="2540957" y="2153048"/>
            <a:ext cx="94336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Plant Respiration (total flux of C out of plants ; per ground area)</a:t>
            </a:r>
          </a:p>
        </p:txBody>
      </p:sp>
    </p:spTree>
    <p:extLst>
      <p:ext uri="{BB962C8B-B14F-4D97-AF65-F5344CB8AC3E}">
        <p14:creationId xmlns:p14="http://schemas.microsoft.com/office/powerpoint/2010/main" val="3029772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9CCFE9-9A19-2641-9595-28C4B431E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696" y="1355393"/>
            <a:ext cx="6083300" cy="4229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EFBC6D-2C2A-EB4C-B968-F682B7240A84}"/>
              </a:ext>
            </a:extLst>
          </p:cNvPr>
          <p:cNvSpPr txBox="1"/>
          <p:nvPr/>
        </p:nvSpPr>
        <p:spPr>
          <a:xfrm>
            <a:off x="7438029" y="3298925"/>
            <a:ext cx="4188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NPP = GPP – 0.5*GPP</a:t>
            </a:r>
          </a:p>
        </p:txBody>
      </p:sp>
    </p:spTree>
    <p:extLst>
      <p:ext uri="{BB962C8B-B14F-4D97-AF65-F5344CB8AC3E}">
        <p14:creationId xmlns:p14="http://schemas.microsoft.com/office/powerpoint/2010/main" val="42441072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D55D0-38A9-3549-B42A-700A9959B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drives NPP?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DC878-E391-D341-BCC3-DF7EDD60C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Over short time scales (seconds to days)</a:t>
            </a:r>
          </a:p>
          <a:p>
            <a:pPr lvl="1"/>
            <a:r>
              <a:rPr lang="en-US" sz="3200" dirty="0"/>
              <a:t>Photosynthesis</a:t>
            </a:r>
          </a:p>
          <a:p>
            <a:pPr lvl="1"/>
            <a:r>
              <a:rPr lang="en-US" sz="3200" dirty="0"/>
              <a:t>Light, temperature, atmospheric conditions</a:t>
            </a:r>
          </a:p>
          <a:p>
            <a:r>
              <a:rPr lang="en-US" sz="3600" dirty="0"/>
              <a:t>Over long time scales (weeks to months)</a:t>
            </a:r>
          </a:p>
          <a:p>
            <a:pPr lvl="1"/>
            <a:r>
              <a:rPr lang="en-US" sz="3200" dirty="0"/>
              <a:t>LAI</a:t>
            </a:r>
          </a:p>
          <a:p>
            <a:pPr lvl="1"/>
            <a:r>
              <a:rPr lang="en-US" sz="3200" dirty="0"/>
              <a:t>Growth demand</a:t>
            </a:r>
          </a:p>
          <a:p>
            <a:pPr lvl="1"/>
            <a:r>
              <a:rPr lang="en-US" sz="3200" dirty="0"/>
              <a:t>Soil resources</a:t>
            </a:r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853914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34F4D4-5AC2-1549-9622-17B3398F4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188" y="740959"/>
            <a:ext cx="6247642" cy="566192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4B60DCA-7F38-0C4D-B91E-4F577B9D6B54}"/>
              </a:ext>
            </a:extLst>
          </p:cNvPr>
          <p:cNvSpPr/>
          <p:nvPr/>
        </p:nvSpPr>
        <p:spPr>
          <a:xfrm>
            <a:off x="5991366" y="2006221"/>
            <a:ext cx="3179929" cy="33300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9907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34F4D4-5AC2-1549-9622-17B3398F4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188" y="740959"/>
            <a:ext cx="6247642" cy="566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955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33D032-C086-C548-BBBD-6966224F4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7099"/>
            <a:ext cx="12192000" cy="618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390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A9F261-CE4C-D340-894D-2FDE6DCBE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25" y="0"/>
            <a:ext cx="7952178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EF1FAB-A308-E042-8ADF-2A2AB78132A4}"/>
              </a:ext>
            </a:extLst>
          </p:cNvPr>
          <p:cNvSpPr txBox="1"/>
          <p:nvPr/>
        </p:nvSpPr>
        <p:spPr>
          <a:xfrm>
            <a:off x="8161403" y="955344"/>
            <a:ext cx="403059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Terrestrial Ecosystem Carbon Cycle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E332F6-C97F-BA44-A0B6-AC02FB3E0BD2}"/>
              </a:ext>
            </a:extLst>
          </p:cNvPr>
          <p:cNvSpPr/>
          <p:nvPr/>
        </p:nvSpPr>
        <p:spPr>
          <a:xfrm>
            <a:off x="209225" y="5950424"/>
            <a:ext cx="2888817" cy="90757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708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11174-0980-604A-8EBC-2FCCD96B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NPP = GPP - </a:t>
            </a:r>
            <a:r>
              <a:rPr lang="en-US" sz="8800" dirty="0" err="1"/>
              <a:t>R</a:t>
            </a:r>
            <a:r>
              <a:rPr lang="en-US" sz="8800" baseline="-25000" dirty="0" err="1"/>
              <a:t>plant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39337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11174-0980-604A-8EBC-2FCCD96B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NPP = GPP - </a:t>
            </a:r>
            <a:r>
              <a:rPr lang="en-US" sz="8800" dirty="0" err="1"/>
              <a:t>R</a:t>
            </a:r>
            <a:r>
              <a:rPr lang="en-US" sz="8800" baseline="-25000" dirty="0" err="1"/>
              <a:t>plant</a:t>
            </a:r>
            <a:endParaRPr lang="en-US" sz="8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874A76-166C-3A4F-8385-CC28FED484D0}"/>
              </a:ext>
            </a:extLst>
          </p:cNvPr>
          <p:cNvSpPr/>
          <p:nvPr/>
        </p:nvSpPr>
        <p:spPr>
          <a:xfrm>
            <a:off x="600501" y="3057099"/>
            <a:ext cx="2415654" cy="16104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EAF1D7-8B80-B04D-97A4-49A0C41BCD12}"/>
              </a:ext>
            </a:extLst>
          </p:cNvPr>
          <p:cNvSpPr txBox="1"/>
          <p:nvPr/>
        </p:nvSpPr>
        <p:spPr>
          <a:xfrm>
            <a:off x="1060003" y="2198753"/>
            <a:ext cx="11131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Net Primary Productivity (C into plants – C out of plants; per ground area)</a:t>
            </a:r>
          </a:p>
        </p:txBody>
      </p:sp>
    </p:spTree>
    <p:extLst>
      <p:ext uri="{BB962C8B-B14F-4D97-AF65-F5344CB8AC3E}">
        <p14:creationId xmlns:p14="http://schemas.microsoft.com/office/powerpoint/2010/main" val="2325654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11174-0980-604A-8EBC-2FCCD96B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NPP = GPP - </a:t>
            </a:r>
            <a:r>
              <a:rPr lang="en-US" sz="8800" dirty="0" err="1"/>
              <a:t>R</a:t>
            </a:r>
            <a:r>
              <a:rPr lang="en-US" sz="8800" baseline="-25000" dirty="0" err="1"/>
              <a:t>plant</a:t>
            </a:r>
            <a:endParaRPr lang="en-US" sz="8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874A76-166C-3A4F-8385-CC28FED484D0}"/>
              </a:ext>
            </a:extLst>
          </p:cNvPr>
          <p:cNvSpPr/>
          <p:nvPr/>
        </p:nvSpPr>
        <p:spPr>
          <a:xfrm>
            <a:off x="3548417" y="3122458"/>
            <a:ext cx="2238234" cy="16104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EAF1D7-8B80-B04D-97A4-49A0C41BCD12}"/>
              </a:ext>
            </a:extLst>
          </p:cNvPr>
          <p:cNvSpPr txBox="1"/>
          <p:nvPr/>
        </p:nvSpPr>
        <p:spPr>
          <a:xfrm>
            <a:off x="1060003" y="2198753"/>
            <a:ext cx="10472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Gross Primary Productivity (total flux of C into plants; per ground area)</a:t>
            </a:r>
          </a:p>
        </p:txBody>
      </p:sp>
    </p:spTree>
    <p:extLst>
      <p:ext uri="{BB962C8B-B14F-4D97-AF65-F5344CB8AC3E}">
        <p14:creationId xmlns:p14="http://schemas.microsoft.com/office/powerpoint/2010/main" val="3513966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11174-0980-604A-8EBC-2FCCD96B2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NPP = GPP - </a:t>
            </a:r>
            <a:r>
              <a:rPr lang="en-US" sz="8800" dirty="0" err="1"/>
              <a:t>R</a:t>
            </a:r>
            <a:r>
              <a:rPr lang="en-US" sz="8800" baseline="-25000" dirty="0" err="1"/>
              <a:t>plant</a:t>
            </a:r>
            <a:endParaRPr lang="en-US" sz="8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874A76-166C-3A4F-8385-CC28FED484D0}"/>
              </a:ext>
            </a:extLst>
          </p:cNvPr>
          <p:cNvSpPr/>
          <p:nvPr/>
        </p:nvSpPr>
        <p:spPr>
          <a:xfrm>
            <a:off x="6496333" y="3119578"/>
            <a:ext cx="2238234" cy="16104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EAF1D7-8B80-B04D-97A4-49A0C41BCD12}"/>
              </a:ext>
            </a:extLst>
          </p:cNvPr>
          <p:cNvSpPr txBox="1"/>
          <p:nvPr/>
        </p:nvSpPr>
        <p:spPr>
          <a:xfrm>
            <a:off x="2540957" y="2153048"/>
            <a:ext cx="94336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Plant Respiration (total flux of C out of plants ; per ground area)</a:t>
            </a:r>
          </a:p>
        </p:txBody>
      </p:sp>
    </p:spTree>
    <p:extLst>
      <p:ext uri="{BB962C8B-B14F-4D97-AF65-F5344CB8AC3E}">
        <p14:creationId xmlns:p14="http://schemas.microsoft.com/office/powerpoint/2010/main" val="2734011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33D032-C086-C548-BBBD-6966224F4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7099"/>
            <a:ext cx="12192000" cy="61838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3FE3FA-8A06-1540-9740-33E71B88564C}"/>
              </a:ext>
            </a:extLst>
          </p:cNvPr>
          <p:cNvSpPr txBox="1"/>
          <p:nvPr/>
        </p:nvSpPr>
        <p:spPr>
          <a:xfrm>
            <a:off x="304801" y="44711"/>
            <a:ext cx="467288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What patterns do you see?</a:t>
            </a:r>
          </a:p>
        </p:txBody>
      </p:sp>
    </p:spTree>
    <p:extLst>
      <p:ext uri="{BB962C8B-B14F-4D97-AF65-F5344CB8AC3E}">
        <p14:creationId xmlns:p14="http://schemas.microsoft.com/office/powerpoint/2010/main" val="2528055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512</Words>
  <Application>Microsoft Macintosh PowerPoint</Application>
  <PresentationFormat>Widescreen</PresentationFormat>
  <Paragraphs>88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Mangal</vt:lpstr>
      <vt:lpstr>Office Theme</vt:lpstr>
      <vt:lpstr>Carbon inputs to terrestrial ecosystems</vt:lpstr>
      <vt:lpstr>PowerPoint Presentation</vt:lpstr>
      <vt:lpstr>PowerPoint Presentation</vt:lpstr>
      <vt:lpstr>PowerPoint Presentation</vt:lpstr>
      <vt:lpstr>NPP = GPP - Rplant</vt:lpstr>
      <vt:lpstr>NPP = GPP - Rplant</vt:lpstr>
      <vt:lpstr>NPP = GPP - Rplant</vt:lpstr>
      <vt:lpstr>NPP = GPP - Rplant</vt:lpstr>
      <vt:lpstr>PowerPoint Presentation</vt:lpstr>
      <vt:lpstr>NPP = GPP - Rplant</vt:lpstr>
      <vt:lpstr>PowerPoint Presentation</vt:lpstr>
      <vt:lpstr>GPP = photosynthesis * LAI</vt:lpstr>
      <vt:lpstr>GPP = photosynthesis * LAI</vt:lpstr>
      <vt:lpstr>GPP = photosynthesis * LAI</vt:lpstr>
      <vt:lpstr>GPP = photosynthesis * LAI</vt:lpstr>
      <vt:lpstr>Simple recap of photosynthesis</vt:lpstr>
      <vt:lpstr>Simple recap of photosynthesis</vt:lpstr>
      <vt:lpstr>Photorespiration</vt:lpstr>
      <vt:lpstr>3 types of photosynthesis systems</vt:lpstr>
      <vt:lpstr>C4 photosynthesis</vt:lpstr>
      <vt:lpstr>C4 photosynthesis – why the bundle sheath?</vt:lpstr>
      <vt:lpstr>C4 photosynthesis - benefits</vt:lpstr>
      <vt:lpstr>CAM photosynthesis</vt:lpstr>
      <vt:lpstr>Environmental responses - light</vt:lpstr>
      <vt:lpstr>Environmental responses – CO2</vt:lpstr>
      <vt:lpstr>Photosynthesis is less responsive to soil resources (water and nutrients). Why?</vt:lpstr>
      <vt:lpstr>Photosynthesis is less responsive to soil resources (water and nutrients). Why?</vt:lpstr>
      <vt:lpstr>GPP = photosynthesis * LAI</vt:lpstr>
      <vt:lpstr>PowerPoint Presentation</vt:lpstr>
      <vt:lpstr>Canopies tend to have higher light use efficiency than leaves</vt:lpstr>
      <vt:lpstr>NPP = GPP - Rplant</vt:lpstr>
      <vt:lpstr>PowerPoint Presentation</vt:lpstr>
      <vt:lpstr>What drives NPP?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Nick Smith</cp:lastModifiedBy>
  <cp:revision>47</cp:revision>
  <dcterms:created xsi:type="dcterms:W3CDTF">2019-09-23T19:58:42Z</dcterms:created>
  <dcterms:modified xsi:type="dcterms:W3CDTF">2023-09-14T17:03:22Z</dcterms:modified>
</cp:coreProperties>
</file>

<file path=docProps/thumbnail.jpeg>
</file>